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0" r:id="rId2"/>
    <p:sldMasterId id="2147483648" r:id="rId3"/>
  </p:sldMasterIdLst>
  <p:sldIdLst>
    <p:sldId id="261" r:id="rId4"/>
    <p:sldId id="257"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8" r:id="rId26"/>
    <p:sldId id="289" r:id="rId27"/>
    <p:sldId id="290" r:id="rId28"/>
    <p:sldId id="259" r:id="rId29"/>
    <p:sldId id="260" r:id="rId30"/>
    <p:sldId id="266" r:id="rId31"/>
    <p:sldId id="2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6A031-CA06-5357-67BD-030868F03137}" v="1403" dt="2024-12-16T23:44:04.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99" d="100"/>
          <a:sy n="99" d="100"/>
        </p:scale>
        <p:origin x="208"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12/16/2024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12/16/2024</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12/16/2024</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12/16/2024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12/16/2024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51" r:id="rId3"/>
    <p:sldLayoutId id="2147483665"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12/16/2024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normAutofit fontScale="90000"/>
          </a:bodyPr>
          <a:lstStyle/>
          <a:p>
            <a:r>
              <a:rPr lang="en-US" dirty="0"/>
              <a:t>Arduino project using Tinker Cad</a:t>
            </a:r>
            <a:br>
              <a:rPr lang="en-US" dirty="0"/>
            </a:br>
            <a:endParaRPr lang="en-US">
              <a:ea typeface="Calibri Light"/>
              <a:cs typeface="Calibri Light"/>
            </a:endParaRPr>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vert="horz" lIns="91440" tIns="45720" rIns="91440" bIns="45720" rtlCol="0" anchor="t">
            <a:normAutofit lnSpcReduction="10000"/>
          </a:bodyPr>
          <a:lstStyle/>
          <a:p>
            <a:r>
              <a:rPr lang="en-US" dirty="0"/>
              <a:t>CEIS101 Final Course Project</a:t>
            </a:r>
          </a:p>
          <a:p>
            <a:r>
              <a:rPr lang="en-US" dirty="0"/>
              <a:t>Fall session </a:t>
            </a:r>
            <a:endParaRPr lang="en-US" dirty="0">
              <a:ea typeface="Calibri"/>
              <a:cs typeface="Calibri"/>
            </a:endParaRPr>
          </a:p>
          <a:p>
            <a:r>
              <a:rPr lang="en-US" dirty="0"/>
              <a:t>Fontane Aker</a:t>
            </a:r>
            <a:endParaRPr lang="en-US">
              <a:ea typeface="Calibri"/>
              <a:cs typeface="Calibri"/>
            </a:endParaRPr>
          </a:p>
          <a:p>
            <a:r>
              <a:rPr lang="en-US" dirty="0"/>
              <a:t>Prof. Kevin Moore</a:t>
            </a:r>
            <a:endParaRPr lang="en-US" dirty="0">
              <a:ea typeface="Calibri"/>
              <a:cs typeface="Calibri"/>
            </a:endParaRP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vert="horz" lIns="91440" tIns="45720" rIns="91440" bIns="45720" rtlCol="0" anchor="t">
            <a:normAutofit/>
          </a:bodyPr>
          <a:lstStyle/>
          <a:p>
            <a:r>
              <a:rPr lang="en-US" dirty="0"/>
              <a:t>Adding Door Sensor to Smart Home System </a:t>
            </a:r>
            <a:endParaRPr lang="en-US" dirty="0">
              <a:cs typeface="Calibri"/>
            </a:endParaRPr>
          </a:p>
          <a:p>
            <a:r>
              <a:rPr lang="en-US" dirty="0">
                <a:cs typeface="Calibri"/>
              </a:rPr>
              <a:t>Fontane Aker</a:t>
            </a:r>
          </a:p>
        </p:txBody>
      </p:sp>
    </p:spTree>
    <p:extLst>
      <p:ext uri="{BB962C8B-B14F-4D97-AF65-F5344CB8AC3E}">
        <p14:creationId xmlns:p14="http://schemas.microsoft.com/office/powerpoint/2010/main" val="45379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 (picture)</a:t>
            </a:r>
          </a:p>
        </p:txBody>
      </p:sp>
      <p:pic>
        <p:nvPicPr>
          <p:cNvPr id="4" name="Content Placeholder 3" descr="A computer screen shot of a computer&#10;&#10;Description automatically generated">
            <a:extLst>
              <a:ext uri="{FF2B5EF4-FFF2-40B4-BE49-F238E27FC236}">
                <a16:creationId xmlns:a16="http://schemas.microsoft.com/office/drawing/2014/main" id="{BB7203FB-692C-5069-B7D2-45B2FB39FE26}"/>
              </a:ext>
            </a:extLst>
          </p:cNvPr>
          <p:cNvPicPr>
            <a:picLocks noGrp="1" noChangeAspect="1"/>
          </p:cNvPicPr>
          <p:nvPr>
            <p:ph idx="1"/>
          </p:nvPr>
        </p:nvPicPr>
        <p:blipFill>
          <a:blip r:embed="rId2"/>
          <a:stretch>
            <a:fillRect/>
          </a:stretch>
        </p:blipFill>
        <p:spPr>
          <a:xfrm>
            <a:off x="1222077" y="1711700"/>
            <a:ext cx="10854903" cy="4852358"/>
          </a:xfrm>
        </p:spPr>
      </p:pic>
    </p:spTree>
    <p:extLst>
      <p:ext uri="{BB962C8B-B14F-4D97-AF65-F5344CB8AC3E}">
        <p14:creationId xmlns:p14="http://schemas.microsoft.com/office/powerpoint/2010/main" val="366956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Circuit of door open with Green LED OFF (picture)</a:t>
            </a:r>
          </a:p>
        </p:txBody>
      </p:sp>
      <p:pic>
        <p:nvPicPr>
          <p:cNvPr id="4" name="Content Placeholder 3" descr="A computer screen shot of a computer&#10;&#10;Description automatically generated">
            <a:extLst>
              <a:ext uri="{FF2B5EF4-FFF2-40B4-BE49-F238E27FC236}">
                <a16:creationId xmlns:a16="http://schemas.microsoft.com/office/drawing/2014/main" id="{17B290A1-EE5A-4F35-DE66-70D62F6016A1}"/>
              </a:ext>
            </a:extLst>
          </p:cNvPr>
          <p:cNvPicPr>
            <a:picLocks noGrp="1" noChangeAspect="1"/>
          </p:cNvPicPr>
          <p:nvPr>
            <p:ph idx="1"/>
          </p:nvPr>
        </p:nvPicPr>
        <p:blipFill>
          <a:blip r:embed="rId2"/>
          <a:stretch>
            <a:fillRect/>
          </a:stretch>
        </p:blipFill>
        <p:spPr>
          <a:xfrm>
            <a:off x="920151" y="1510417"/>
            <a:ext cx="9733471" cy="4952999"/>
          </a:xfrm>
        </p:spPr>
      </p:pic>
    </p:spTree>
    <p:extLst>
      <p:ext uri="{BB962C8B-B14F-4D97-AF65-F5344CB8AC3E}">
        <p14:creationId xmlns:p14="http://schemas.microsoft.com/office/powerpoint/2010/main" val="66059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Arduino Code (screenshot)</a:t>
            </a:r>
          </a:p>
        </p:txBody>
      </p:sp>
      <p:pic>
        <p:nvPicPr>
          <p:cNvPr id="4" name="Content Placeholder 3" descr="A screenshot of a computer&#10;&#10;Description automatically generated">
            <a:extLst>
              <a:ext uri="{FF2B5EF4-FFF2-40B4-BE49-F238E27FC236}">
                <a16:creationId xmlns:a16="http://schemas.microsoft.com/office/drawing/2014/main" id="{29D36DFB-4090-367D-8616-62B42F50EF05}"/>
              </a:ext>
            </a:extLst>
          </p:cNvPr>
          <p:cNvPicPr>
            <a:picLocks noGrp="1" noChangeAspect="1"/>
          </p:cNvPicPr>
          <p:nvPr>
            <p:ph idx="1"/>
          </p:nvPr>
        </p:nvPicPr>
        <p:blipFill>
          <a:blip r:embed="rId2"/>
          <a:stretch>
            <a:fillRect/>
          </a:stretch>
        </p:blipFill>
        <p:spPr>
          <a:xfrm>
            <a:off x="1154011" y="1528435"/>
            <a:ext cx="9112332" cy="5132443"/>
          </a:xfrm>
        </p:spPr>
      </p:pic>
    </p:spTree>
    <p:extLst>
      <p:ext uri="{BB962C8B-B14F-4D97-AF65-F5344CB8AC3E}">
        <p14:creationId xmlns:p14="http://schemas.microsoft.com/office/powerpoint/2010/main" val="197093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Serial Monitor (screenshot)</a:t>
            </a:r>
          </a:p>
        </p:txBody>
      </p:sp>
      <p:pic>
        <p:nvPicPr>
          <p:cNvPr id="7" name="Content Placeholder 6" descr="A screenshot of a computer&#10;&#10;Description automatically generated">
            <a:extLst>
              <a:ext uri="{FF2B5EF4-FFF2-40B4-BE49-F238E27FC236}">
                <a16:creationId xmlns:a16="http://schemas.microsoft.com/office/drawing/2014/main" id="{4181A4CD-8DD8-B084-DF70-BC8986E78877}"/>
              </a:ext>
            </a:extLst>
          </p:cNvPr>
          <p:cNvPicPr>
            <a:picLocks noGrp="1" noChangeAspect="1"/>
          </p:cNvPicPr>
          <p:nvPr>
            <p:ph idx="1"/>
          </p:nvPr>
        </p:nvPicPr>
        <p:blipFill>
          <a:blip r:embed="rId2"/>
          <a:stretch>
            <a:fillRect/>
          </a:stretch>
        </p:blipFill>
        <p:spPr>
          <a:xfrm>
            <a:off x="244415" y="1467285"/>
            <a:ext cx="10711132" cy="5125527"/>
          </a:xfrm>
        </p:spPr>
      </p:pic>
    </p:spTree>
    <p:extLst>
      <p:ext uri="{BB962C8B-B14F-4D97-AF65-F5344CB8AC3E}">
        <p14:creationId xmlns:p14="http://schemas.microsoft.com/office/powerpoint/2010/main" val="318715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vert="horz" lIns="91440" tIns="45720" rIns="91440" bIns="45720" rtlCol="0" anchor="t">
            <a:normAutofit/>
          </a:bodyPr>
          <a:lstStyle/>
          <a:p>
            <a:r>
              <a:rPr lang="en-US" dirty="0"/>
              <a:t>Adding Distance Sensor to Smart Home System </a:t>
            </a:r>
          </a:p>
          <a:p>
            <a:r>
              <a:rPr lang="en-US" dirty="0"/>
              <a:t>and Conducting Data Analysis</a:t>
            </a:r>
          </a:p>
          <a:p>
            <a:r>
              <a:rPr lang="en-US" dirty="0">
                <a:cs typeface="Calibri" panose="020F0502020204030204"/>
              </a:rPr>
              <a:t>Fontane Aker</a:t>
            </a:r>
          </a:p>
        </p:txBody>
      </p:sp>
    </p:spTree>
    <p:extLst>
      <p:ext uri="{BB962C8B-B14F-4D97-AF65-F5344CB8AC3E}">
        <p14:creationId xmlns:p14="http://schemas.microsoft.com/office/powerpoint/2010/main" val="62488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green LED on (picture)</a:t>
            </a:r>
          </a:p>
        </p:txBody>
      </p:sp>
      <p:pic>
        <p:nvPicPr>
          <p:cNvPr id="3" name="Content Placeholder 2" descr="A computer screen shot of a computer&#10;&#10;Description automatically generated">
            <a:extLst>
              <a:ext uri="{FF2B5EF4-FFF2-40B4-BE49-F238E27FC236}">
                <a16:creationId xmlns:a16="http://schemas.microsoft.com/office/drawing/2014/main" id="{56794BB2-7188-AD35-868A-AFCED6D10012}"/>
              </a:ext>
            </a:extLst>
          </p:cNvPr>
          <p:cNvPicPr>
            <a:picLocks noGrp="1" noChangeAspect="1"/>
          </p:cNvPicPr>
          <p:nvPr>
            <p:ph idx="1"/>
          </p:nvPr>
        </p:nvPicPr>
        <p:blipFill>
          <a:blip r:embed="rId2"/>
          <a:srcRect t="6479" r="14873" b="845"/>
          <a:stretch/>
        </p:blipFill>
        <p:spPr>
          <a:xfrm>
            <a:off x="2314937" y="1688769"/>
            <a:ext cx="7552482" cy="4624702"/>
          </a:xfrm>
        </p:spPr>
      </p:pic>
    </p:spTree>
    <p:extLst>
      <p:ext uri="{BB962C8B-B14F-4D97-AF65-F5344CB8AC3E}">
        <p14:creationId xmlns:p14="http://schemas.microsoft.com/office/powerpoint/2010/main" val="85668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yellow LED on (picture)</a:t>
            </a:r>
          </a:p>
        </p:txBody>
      </p:sp>
      <p:pic>
        <p:nvPicPr>
          <p:cNvPr id="4" name="Content Placeholder 3" descr="A screenshot of a computer&#10;&#10;Description automatically generated">
            <a:extLst>
              <a:ext uri="{FF2B5EF4-FFF2-40B4-BE49-F238E27FC236}">
                <a16:creationId xmlns:a16="http://schemas.microsoft.com/office/drawing/2014/main" id="{2BE13E12-65BA-1576-EA3C-0B2E1A46232A}"/>
              </a:ext>
            </a:extLst>
          </p:cNvPr>
          <p:cNvPicPr>
            <a:picLocks noGrp="1" noChangeAspect="1"/>
          </p:cNvPicPr>
          <p:nvPr>
            <p:ph idx="1"/>
          </p:nvPr>
        </p:nvPicPr>
        <p:blipFill>
          <a:blip r:embed="rId2"/>
          <a:srcRect t="6761" r="15032" b="-1972"/>
          <a:stretch/>
        </p:blipFill>
        <p:spPr>
          <a:xfrm>
            <a:off x="2131671" y="1688769"/>
            <a:ext cx="7928661" cy="5058874"/>
          </a:xfrm>
        </p:spPr>
      </p:pic>
    </p:spTree>
    <p:extLst>
      <p:ext uri="{BB962C8B-B14F-4D97-AF65-F5344CB8AC3E}">
        <p14:creationId xmlns:p14="http://schemas.microsoft.com/office/powerpoint/2010/main" val="31943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 (picture)</a:t>
            </a:r>
          </a:p>
        </p:txBody>
      </p:sp>
      <p:pic>
        <p:nvPicPr>
          <p:cNvPr id="4" name="Content Placeholder 3" descr="A screenshot of a computer&#10;&#10;Description automatically generated">
            <a:extLst>
              <a:ext uri="{FF2B5EF4-FFF2-40B4-BE49-F238E27FC236}">
                <a16:creationId xmlns:a16="http://schemas.microsoft.com/office/drawing/2014/main" id="{5325E099-8A13-75C5-F0D2-C7F48A9214E5}"/>
              </a:ext>
            </a:extLst>
          </p:cNvPr>
          <p:cNvPicPr>
            <a:picLocks noGrp="1" noChangeAspect="1"/>
          </p:cNvPicPr>
          <p:nvPr>
            <p:ph idx="1"/>
          </p:nvPr>
        </p:nvPicPr>
        <p:blipFill>
          <a:blip r:embed="rId2"/>
          <a:srcRect t="7042" r="14241" b="282"/>
          <a:stretch/>
        </p:blipFill>
        <p:spPr>
          <a:xfrm>
            <a:off x="1938759" y="1563376"/>
            <a:ext cx="8314481" cy="5058753"/>
          </a:xfrm>
        </p:spPr>
      </p:pic>
    </p:spTree>
    <p:extLst>
      <p:ext uri="{BB962C8B-B14F-4D97-AF65-F5344CB8AC3E}">
        <p14:creationId xmlns:p14="http://schemas.microsoft.com/office/powerpoint/2010/main" val="260686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4" name="Content Placeholder 3" descr="A screenshot of a computer&#10;&#10;Description automatically generated">
            <a:extLst>
              <a:ext uri="{FF2B5EF4-FFF2-40B4-BE49-F238E27FC236}">
                <a16:creationId xmlns:a16="http://schemas.microsoft.com/office/drawing/2014/main" id="{60ABDF4F-D470-052C-8B1E-39F794897D0D}"/>
              </a:ext>
            </a:extLst>
          </p:cNvPr>
          <p:cNvPicPr>
            <a:picLocks noGrp="1" noChangeAspect="1"/>
          </p:cNvPicPr>
          <p:nvPr>
            <p:ph idx="1"/>
          </p:nvPr>
        </p:nvPicPr>
        <p:blipFill>
          <a:blip r:embed="rId2"/>
          <a:srcRect t="8169" r="50000" b="1408"/>
          <a:stretch/>
        </p:blipFill>
        <p:spPr>
          <a:xfrm>
            <a:off x="1012785" y="1476567"/>
            <a:ext cx="5006050" cy="5097223"/>
          </a:xfrm>
        </p:spPr>
      </p:pic>
    </p:spTree>
    <p:extLst>
      <p:ext uri="{BB962C8B-B14F-4D97-AF65-F5344CB8AC3E}">
        <p14:creationId xmlns:p14="http://schemas.microsoft.com/office/powerpoint/2010/main" val="195315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vert="horz" lIns="91440" tIns="45720" rIns="91440" bIns="45720" rtlCol="0" anchor="t">
            <a:normAutofit/>
          </a:bodyPr>
          <a:lstStyle/>
          <a:p>
            <a:pPr marL="0" indent="0">
              <a:buNone/>
            </a:pPr>
            <a:endParaRPr lang="en-US" b="1" dirty="0">
              <a:solidFill>
                <a:srgbClr val="FF0000"/>
              </a:solidFill>
              <a:ea typeface="Calibri"/>
              <a:cs typeface="Calibri"/>
            </a:endParaRPr>
          </a:p>
          <a:p>
            <a:r>
              <a:rPr lang="en-US" dirty="0"/>
              <a:t>In this project I setup a smart home automated security system</a:t>
            </a:r>
            <a:endParaRPr lang="en-US" dirty="0">
              <a:ea typeface="Calibri"/>
              <a:cs typeface="Calibri"/>
            </a:endParaRPr>
          </a:p>
          <a:p>
            <a:r>
              <a:rPr lang="en-US" dirty="0"/>
              <a:t>The objective was to practice coding and setting up an automated security system digitally through </a:t>
            </a:r>
            <a:r>
              <a:rPr lang="en-US" dirty="0" err="1"/>
              <a:t>Tinkercad</a:t>
            </a:r>
            <a:r>
              <a:rPr lang="en-US" dirty="0"/>
              <a:t>.</a:t>
            </a:r>
            <a:endParaRPr lang="en-US" dirty="0">
              <a:ea typeface="Calibri"/>
              <a:cs typeface="Calibri"/>
            </a:endParaRPr>
          </a:p>
          <a:p>
            <a:r>
              <a:rPr lang="en-US" dirty="0"/>
              <a:t>Tools that were use was Power point, Excel,  Microsoft Words, and </a:t>
            </a:r>
            <a:r>
              <a:rPr lang="en-US" dirty="0" err="1"/>
              <a:t>Tinkercad</a:t>
            </a:r>
            <a:r>
              <a:rPr lang="en-US" dirty="0"/>
              <a:t>.</a:t>
            </a:r>
            <a:endParaRPr lang="en-US" dirty="0">
              <a:ea typeface="Calibri"/>
              <a:cs typeface="Calibri"/>
            </a:endParaRP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Plot of data (graph from Excel)</a:t>
            </a:r>
          </a:p>
        </p:txBody>
      </p:sp>
      <p:pic>
        <p:nvPicPr>
          <p:cNvPr id="4" name="Content Placeholder 3" descr="A screenshot of a computer&#10;&#10;Description automatically generated">
            <a:extLst>
              <a:ext uri="{FF2B5EF4-FFF2-40B4-BE49-F238E27FC236}">
                <a16:creationId xmlns:a16="http://schemas.microsoft.com/office/drawing/2014/main" id="{2F54AA95-FC83-5F7D-7541-4A67B6E7358C}"/>
              </a:ext>
            </a:extLst>
          </p:cNvPr>
          <p:cNvPicPr>
            <a:picLocks noGrp="1" noChangeAspect="1"/>
          </p:cNvPicPr>
          <p:nvPr>
            <p:ph idx="1"/>
          </p:nvPr>
        </p:nvPicPr>
        <p:blipFill>
          <a:blip r:embed="rId2"/>
          <a:srcRect l="1741" t="19155" r="45253" b="27042"/>
          <a:stretch/>
        </p:blipFill>
        <p:spPr>
          <a:xfrm>
            <a:off x="839164" y="1843098"/>
            <a:ext cx="7041269" cy="4015155"/>
          </a:xfrm>
        </p:spPr>
      </p:pic>
    </p:spTree>
    <p:extLst>
      <p:ext uri="{BB962C8B-B14F-4D97-AF65-F5344CB8AC3E}">
        <p14:creationId xmlns:p14="http://schemas.microsoft.com/office/powerpoint/2010/main" val="411733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vert="horz" lIns="91440" tIns="45720" rIns="91440" bIns="45720" rtlCol="0" anchor="t">
            <a:normAutofit/>
          </a:bodyPr>
          <a:lstStyle/>
          <a:p>
            <a:r>
              <a:rPr lang="en-US" dirty="0"/>
              <a:t>Adding Automated Light to Smart Home System </a:t>
            </a:r>
          </a:p>
          <a:p>
            <a:r>
              <a:rPr lang="en-US" dirty="0">
                <a:ea typeface="Calibri"/>
                <a:cs typeface="Calibri"/>
              </a:rPr>
              <a:t>Fontane Aker</a:t>
            </a:r>
          </a:p>
          <a:p>
            <a:endParaRPr lang="en-US" dirty="0">
              <a:ea typeface="Calibri"/>
              <a:cs typeface="Calibri"/>
            </a:endParaRPr>
          </a:p>
        </p:txBody>
      </p:sp>
    </p:spTree>
    <p:extLst>
      <p:ext uri="{BB962C8B-B14F-4D97-AF65-F5344CB8AC3E}">
        <p14:creationId xmlns:p14="http://schemas.microsoft.com/office/powerpoint/2010/main" val="306684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off (picture)</a:t>
            </a:r>
          </a:p>
        </p:txBody>
      </p:sp>
      <p:pic>
        <p:nvPicPr>
          <p:cNvPr id="4" name="Content Placeholder 3" descr="A screenshot of a computer&#10;&#10;Description automatically generated">
            <a:extLst>
              <a:ext uri="{FF2B5EF4-FFF2-40B4-BE49-F238E27FC236}">
                <a16:creationId xmlns:a16="http://schemas.microsoft.com/office/drawing/2014/main" id="{368396B2-4813-1FE6-AB4A-C5E3A65DC000}"/>
              </a:ext>
            </a:extLst>
          </p:cNvPr>
          <p:cNvPicPr>
            <a:picLocks noGrp="1" noChangeAspect="1"/>
          </p:cNvPicPr>
          <p:nvPr>
            <p:ph idx="1"/>
          </p:nvPr>
        </p:nvPicPr>
        <p:blipFill>
          <a:blip r:embed="rId2"/>
          <a:stretch>
            <a:fillRect/>
          </a:stretch>
        </p:blipFill>
        <p:spPr>
          <a:xfrm>
            <a:off x="2025570" y="1688769"/>
            <a:ext cx="8140860" cy="4576822"/>
          </a:xfrm>
        </p:spPr>
      </p:pic>
    </p:spTree>
    <p:extLst>
      <p:ext uri="{BB962C8B-B14F-4D97-AF65-F5344CB8AC3E}">
        <p14:creationId xmlns:p14="http://schemas.microsoft.com/office/powerpoint/2010/main" val="223661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on (picture)</a:t>
            </a:r>
          </a:p>
        </p:txBody>
      </p:sp>
      <p:pic>
        <p:nvPicPr>
          <p:cNvPr id="4" name="Content Placeholder 3" descr="A screenshot of a computer&#10;&#10;Description automatically generated">
            <a:extLst>
              <a:ext uri="{FF2B5EF4-FFF2-40B4-BE49-F238E27FC236}">
                <a16:creationId xmlns:a16="http://schemas.microsoft.com/office/drawing/2014/main" id="{F930C9A0-7E0E-2257-BD6A-96EB84407E65}"/>
              </a:ext>
            </a:extLst>
          </p:cNvPr>
          <p:cNvPicPr>
            <a:picLocks noGrp="1" noChangeAspect="1"/>
          </p:cNvPicPr>
          <p:nvPr>
            <p:ph idx="1"/>
          </p:nvPr>
        </p:nvPicPr>
        <p:blipFill>
          <a:blip r:embed="rId2"/>
          <a:stretch>
            <a:fillRect/>
          </a:stretch>
        </p:blipFill>
        <p:spPr>
          <a:xfrm>
            <a:off x="1716912" y="1688769"/>
            <a:ext cx="8748531" cy="4924063"/>
          </a:xfrm>
        </p:spPr>
      </p:pic>
    </p:spTree>
    <p:extLst>
      <p:ext uri="{BB962C8B-B14F-4D97-AF65-F5344CB8AC3E}">
        <p14:creationId xmlns:p14="http://schemas.microsoft.com/office/powerpoint/2010/main" val="116218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4" name="Content Placeholder 3" descr="A screenshot of a computer&#10;&#10;Description automatically generated">
            <a:extLst>
              <a:ext uri="{FF2B5EF4-FFF2-40B4-BE49-F238E27FC236}">
                <a16:creationId xmlns:a16="http://schemas.microsoft.com/office/drawing/2014/main" id="{01D72490-F410-5848-DD84-F1884BC040C4}"/>
              </a:ext>
            </a:extLst>
          </p:cNvPr>
          <p:cNvPicPr>
            <a:picLocks noGrp="1" noChangeAspect="1"/>
          </p:cNvPicPr>
          <p:nvPr>
            <p:ph idx="1"/>
          </p:nvPr>
        </p:nvPicPr>
        <p:blipFill>
          <a:blip r:embed="rId2"/>
          <a:srcRect t="7324" r="59652" b="-282"/>
          <a:stretch/>
        </p:blipFill>
        <p:spPr>
          <a:xfrm>
            <a:off x="4195823" y="1717706"/>
            <a:ext cx="3790715" cy="4914079"/>
          </a:xfrm>
        </p:spPr>
      </p:pic>
    </p:spTree>
    <p:extLst>
      <p:ext uri="{BB962C8B-B14F-4D97-AF65-F5344CB8AC3E}">
        <p14:creationId xmlns:p14="http://schemas.microsoft.com/office/powerpoint/2010/main" val="1154808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4" name="Content Placeholder 3" descr="A screenshot of a computer&#10;&#10;Description automatically generated">
            <a:extLst>
              <a:ext uri="{FF2B5EF4-FFF2-40B4-BE49-F238E27FC236}">
                <a16:creationId xmlns:a16="http://schemas.microsoft.com/office/drawing/2014/main" id="{B821C921-8052-480C-0C8E-8F02A09D02FA}"/>
              </a:ext>
            </a:extLst>
          </p:cNvPr>
          <p:cNvPicPr>
            <a:picLocks noGrp="1" noChangeAspect="1"/>
          </p:cNvPicPr>
          <p:nvPr>
            <p:ph idx="1"/>
          </p:nvPr>
        </p:nvPicPr>
        <p:blipFill>
          <a:blip r:embed="rId2"/>
          <a:srcRect t="7887" r="66456" b="11549"/>
          <a:stretch/>
        </p:blipFill>
        <p:spPr>
          <a:xfrm>
            <a:off x="3559216" y="1688769"/>
            <a:ext cx="3559221" cy="4807383"/>
          </a:xfrm>
        </p:spPr>
      </p:pic>
    </p:spTree>
    <p:extLst>
      <p:ext uri="{BB962C8B-B14F-4D97-AF65-F5344CB8AC3E}">
        <p14:creationId xmlns:p14="http://schemas.microsoft.com/office/powerpoint/2010/main" val="129679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vert="horz" lIns="91440" tIns="45720" rIns="91440" bIns="45720" rtlCol="0" anchor="t">
            <a:normAutofit lnSpcReduction="10000"/>
          </a:bodyPr>
          <a:lstStyle/>
          <a:p>
            <a:pPr marL="0" indent="0">
              <a:buNone/>
            </a:pPr>
            <a:endParaRPr lang="en-US" b="1" dirty="0">
              <a:solidFill>
                <a:srgbClr val="FF0000"/>
              </a:solidFill>
              <a:ea typeface="Calibri"/>
              <a:cs typeface="Calibri"/>
            </a:endParaRPr>
          </a:p>
          <a:p>
            <a:r>
              <a:rPr lang="en-US" dirty="0"/>
              <a:t>Certain challenges I faced at first was understanding the coding process when it came to getting certain signals to activate.</a:t>
            </a:r>
            <a:endParaRPr lang="en-US" dirty="0">
              <a:ea typeface="Calibri"/>
              <a:cs typeface="Calibri"/>
            </a:endParaRPr>
          </a:p>
          <a:p>
            <a:r>
              <a:rPr lang="en-US" dirty="0"/>
              <a:t>I followed the instructions gave by the professor closely and everything came together.</a:t>
            </a:r>
            <a:endParaRPr lang="en-US" dirty="0">
              <a:ea typeface="Calibri" panose="020F0502020204030204"/>
              <a:cs typeface="Calibri" panose="020F0502020204030204"/>
            </a:endParaRPr>
          </a:p>
          <a:p>
            <a:r>
              <a:rPr lang="en-US" dirty="0"/>
              <a:t>In This project I learned how to properly wire the Arduino with the proper colors. Also, while correctly utilizing the positives and negatives slots. Giving all components their own pin slots so when coded it does what the code says.</a:t>
            </a:r>
          </a:p>
          <a:p>
            <a:r>
              <a:rPr lang="en-US" dirty="0">
                <a:ea typeface="Calibri"/>
                <a:cs typeface="Calibri"/>
              </a:rPr>
              <a:t>I also learned what actions certain codes made the component work.</a:t>
            </a:r>
          </a:p>
        </p:txBody>
      </p:sp>
    </p:spTree>
    <p:extLst>
      <p:ext uri="{BB962C8B-B14F-4D97-AF65-F5344CB8AC3E}">
        <p14:creationId xmlns:p14="http://schemas.microsoft.com/office/powerpoint/2010/main" val="68783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vert="horz" lIns="91440" tIns="45720" rIns="91440" bIns="45720" rtlCol="0" anchor="t">
            <a:normAutofit/>
          </a:bodyPr>
          <a:lstStyle/>
          <a:p>
            <a:pPr marL="0" indent="0">
              <a:buNone/>
            </a:pPr>
            <a:endParaRPr lang="en-US" b="1" dirty="0">
              <a:solidFill>
                <a:srgbClr val="FF0000"/>
              </a:solidFill>
              <a:ea typeface="Calibri"/>
              <a:cs typeface="Calibri"/>
            </a:endParaRPr>
          </a:p>
          <a:p>
            <a:r>
              <a:rPr lang="en-US" dirty="0"/>
              <a:t>I developed hand on technical skills to start wiring and basic coding by manipulating certain outputs.</a:t>
            </a:r>
            <a:endParaRPr lang="en-US" dirty="0">
              <a:ea typeface="Calibri"/>
              <a:cs typeface="Calibri"/>
            </a:endParaRPr>
          </a:p>
          <a:p>
            <a:r>
              <a:rPr lang="en-US" dirty="0">
                <a:solidFill>
                  <a:srgbClr val="202124"/>
                </a:solidFill>
                <a:latin typeface="Google Sans"/>
              </a:rPr>
              <a:t>I think understanding what actions codes do and why will help me advance in my career.</a:t>
            </a:r>
          </a:p>
          <a:p>
            <a:r>
              <a:rPr lang="en-US" dirty="0">
                <a:solidFill>
                  <a:srgbClr val="202124"/>
                </a:solidFill>
                <a:latin typeface="Google Sans"/>
                <a:ea typeface="Calibri"/>
                <a:cs typeface="Calibri"/>
              </a:rPr>
              <a:t>Also, learning more about setting up physical components from the ground up and adding the </a:t>
            </a:r>
            <a:r>
              <a:rPr lang="en-US">
                <a:solidFill>
                  <a:srgbClr val="202124"/>
                </a:solidFill>
                <a:latin typeface="Google Sans"/>
                <a:ea typeface="Calibri"/>
                <a:cs typeface="Calibri"/>
              </a:rPr>
              <a:t>necessary</a:t>
            </a:r>
            <a:r>
              <a:rPr lang="en-US" dirty="0">
                <a:solidFill>
                  <a:srgbClr val="202124"/>
                </a:solidFill>
                <a:latin typeface="Google Sans"/>
                <a:ea typeface="Calibri"/>
                <a:cs typeface="Calibri"/>
              </a:rPr>
              <a:t> codes to make them work will be a good skill for the future.</a:t>
            </a:r>
          </a:p>
        </p:txBody>
      </p:sp>
    </p:spTree>
    <p:extLst>
      <p:ext uri="{BB962C8B-B14F-4D97-AF65-F5344CB8AC3E}">
        <p14:creationId xmlns:p14="http://schemas.microsoft.com/office/powerpoint/2010/main" val="413229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vert="horz" lIns="91440" tIns="45720" rIns="91440" bIns="45720" rtlCol="0" anchor="t">
            <a:normAutofit/>
          </a:bodyPr>
          <a:lstStyle/>
          <a:p>
            <a:pPr marL="0" indent="0">
              <a:buNone/>
            </a:pPr>
            <a:r>
              <a:rPr lang="en-US" dirty="0">
                <a:ea typeface="Calibri"/>
                <a:cs typeface="Calibri"/>
              </a:rPr>
              <a:t>In this project I learned many different skills when it comes to the Arduino board. I learned how properly wire the board. Making sure every component had their own colors and is wired neatly without crossing other wires. I also learn what to look for in certain codes to make components perform. Even though it's just the beginning I got a great understanding on what to expect throughout my education. Everything won't be all digital you have to have hands on technical skills to really understand the ins and out.</a:t>
            </a:r>
          </a:p>
        </p:txBody>
      </p:sp>
    </p:spTree>
    <p:extLst>
      <p:ext uri="{BB962C8B-B14F-4D97-AF65-F5344CB8AC3E}">
        <p14:creationId xmlns:p14="http://schemas.microsoft.com/office/powerpoint/2010/main" val="83519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vert="horz" lIns="91440" tIns="45720" rIns="91440" bIns="45720" rtlCol="0" anchor="t">
            <a:normAutofit/>
          </a:bodyPr>
          <a:lstStyle/>
          <a:p>
            <a:r>
              <a:rPr lang="en-US" dirty="0">
                <a:ea typeface="Arial" panose="020B0604020202020204" pitchFamily="34" charset="0"/>
              </a:rPr>
              <a:t>Most of my resources came from using Tinker Cad, and all the information given by my professors.</a:t>
            </a:r>
            <a:endParaRPr lang="en-US" sz="2800" dirty="0">
              <a:effectLst/>
              <a:ea typeface="Arial" panose="020B0604020202020204" pitchFamily="34" charset="0"/>
              <a:cs typeface="Calibri"/>
            </a:endParaRPr>
          </a:p>
          <a:p>
            <a:r>
              <a:rPr lang="en-US" dirty="0"/>
              <a:t>Outside of what I was given by my professors I took it upon myself to learn a little more about coding starting with html.</a:t>
            </a:r>
          </a:p>
          <a:p>
            <a:pPr marL="0" indent="0">
              <a:buNone/>
            </a:pPr>
            <a:endParaRPr lang="en-US" b="1" dirty="0">
              <a:solidFill>
                <a:srgbClr val="FF0000"/>
              </a:solidFill>
            </a:endParaRPr>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CEIS101</a:t>
            </a:r>
            <a:br>
              <a:rPr lang="en-US" dirty="0"/>
            </a:br>
            <a:r>
              <a:rPr lang="en-US" dirty="0"/>
              <a:t>Module 2</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Circuit Simulation in </a:t>
            </a:r>
            <a:r>
              <a:rPr lang="en-US" err="1"/>
              <a:t>Tinkercad</a:t>
            </a:r>
            <a:endParaRPr lang="en-US"/>
          </a:p>
          <a:p>
            <a:r>
              <a:rPr lang="en-US" dirty="0"/>
              <a:t>By : Fontane Aker</a:t>
            </a:r>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F40-A1B6-D73E-B070-B4708C418032}"/>
              </a:ext>
            </a:extLst>
          </p:cNvPr>
          <p:cNvSpPr>
            <a:spLocks noGrp="1"/>
          </p:cNvSpPr>
          <p:nvPr>
            <p:ph type="title"/>
          </p:nvPr>
        </p:nvSpPr>
        <p:spPr>
          <a:xfrm>
            <a:off x="960821" y="-2737"/>
            <a:ext cx="10515600" cy="1325563"/>
          </a:xfrm>
        </p:spPr>
        <p:txBody>
          <a:bodyPr/>
          <a:lstStyle/>
          <a:p>
            <a:pPr algn="ctr"/>
            <a:r>
              <a:rPr lang="en-US" dirty="0"/>
              <a:t>Circuit (Screenshot)</a:t>
            </a:r>
          </a:p>
        </p:txBody>
      </p:sp>
      <p:pic>
        <p:nvPicPr>
          <p:cNvPr id="4" name="Content Placeholder 3" descr="A computer screen shot of a computer&#10;&#10;Description automatically generated">
            <a:extLst>
              <a:ext uri="{FF2B5EF4-FFF2-40B4-BE49-F238E27FC236}">
                <a16:creationId xmlns:a16="http://schemas.microsoft.com/office/drawing/2014/main" id="{1682CB45-55B1-2EF9-5E12-2549815E8352}"/>
              </a:ext>
            </a:extLst>
          </p:cNvPr>
          <p:cNvPicPr>
            <a:picLocks noGrp="1" noChangeAspect="1"/>
          </p:cNvPicPr>
          <p:nvPr>
            <p:ph idx="1"/>
          </p:nvPr>
        </p:nvPicPr>
        <p:blipFill>
          <a:blip r:embed="rId2"/>
          <a:stretch>
            <a:fillRect/>
          </a:stretch>
        </p:blipFill>
        <p:spPr>
          <a:xfrm>
            <a:off x="840828" y="1323347"/>
            <a:ext cx="10510342" cy="5531067"/>
          </a:xfrm>
        </p:spPr>
      </p:pic>
    </p:spTree>
    <p:extLst>
      <p:ext uri="{BB962C8B-B14F-4D97-AF65-F5344CB8AC3E}">
        <p14:creationId xmlns:p14="http://schemas.microsoft.com/office/powerpoint/2010/main" val="328056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4B6E-5EE6-8943-5649-2A5AFCB6D1E3}"/>
              </a:ext>
            </a:extLst>
          </p:cNvPr>
          <p:cNvSpPr>
            <a:spLocks noGrp="1"/>
          </p:cNvSpPr>
          <p:nvPr>
            <p:ph type="title"/>
          </p:nvPr>
        </p:nvSpPr>
        <p:spPr>
          <a:xfrm>
            <a:off x="1039648" y="-2737"/>
            <a:ext cx="10515600" cy="1325563"/>
          </a:xfrm>
        </p:spPr>
        <p:txBody>
          <a:bodyPr/>
          <a:lstStyle/>
          <a:p>
            <a:pPr algn="ctr"/>
            <a:r>
              <a:rPr lang="en-US" dirty="0"/>
              <a:t>Code (Screenshot)</a:t>
            </a:r>
          </a:p>
        </p:txBody>
      </p:sp>
      <p:pic>
        <p:nvPicPr>
          <p:cNvPr id="4" name="Content Placeholder 3" descr="A screenshot of a computer&#10;&#10;Description automatically generated">
            <a:extLst>
              <a:ext uri="{FF2B5EF4-FFF2-40B4-BE49-F238E27FC236}">
                <a16:creationId xmlns:a16="http://schemas.microsoft.com/office/drawing/2014/main" id="{3F5D415C-82DE-FC1F-87C1-7C331725149F}"/>
              </a:ext>
            </a:extLst>
          </p:cNvPr>
          <p:cNvPicPr>
            <a:picLocks noGrp="1" noChangeAspect="1"/>
          </p:cNvPicPr>
          <p:nvPr>
            <p:ph idx="1"/>
          </p:nvPr>
        </p:nvPicPr>
        <p:blipFill>
          <a:blip r:embed="rId2"/>
          <a:stretch>
            <a:fillRect/>
          </a:stretch>
        </p:blipFill>
        <p:spPr>
          <a:xfrm>
            <a:off x="840829" y="1323346"/>
            <a:ext cx="10510344" cy="5531068"/>
          </a:xfrm>
        </p:spPr>
      </p:pic>
    </p:spTree>
    <p:extLst>
      <p:ext uri="{BB962C8B-B14F-4D97-AF65-F5344CB8AC3E}">
        <p14:creationId xmlns:p14="http://schemas.microsoft.com/office/powerpoint/2010/main" val="24768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vert="horz" lIns="91440" tIns="45720" rIns="91440" bIns="45720" rtlCol="0" anchor="t">
            <a:normAutofit/>
          </a:bodyPr>
          <a:lstStyle/>
          <a:p>
            <a:r>
              <a:rPr lang="en-US" dirty="0"/>
              <a:t>Inventory of Parts, Circuit Building, and Displaying Messages</a:t>
            </a:r>
          </a:p>
          <a:p>
            <a:r>
              <a:rPr lang="en-US" dirty="0">
                <a:ea typeface="Calibri"/>
                <a:cs typeface="Calibri"/>
              </a:rPr>
              <a:t>Fontane Aker</a:t>
            </a:r>
          </a:p>
        </p:txBody>
      </p:sp>
    </p:spTree>
    <p:extLst>
      <p:ext uri="{BB962C8B-B14F-4D97-AF65-F5344CB8AC3E}">
        <p14:creationId xmlns:p14="http://schemas.microsoft.com/office/powerpoint/2010/main" val="188912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Organization of Project Components (picture)</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838200" y="1825625"/>
            <a:ext cx="2312773" cy="4351338"/>
          </a:xfrm>
        </p:spPr>
        <p:txBody>
          <a:bodyPr>
            <a:normAutofit fontScale="70000" lnSpcReduction="20000"/>
          </a:bodyPr>
          <a:lstStyle/>
          <a:p>
            <a:pPr>
              <a:lnSpc>
                <a:spcPct val="150000"/>
              </a:lnSpc>
            </a:pPr>
            <a:r>
              <a:rPr lang="en-US" dirty="0"/>
              <a:t>Arduino Uno</a:t>
            </a:r>
          </a:p>
          <a:p>
            <a:pPr>
              <a:lnSpc>
                <a:spcPct val="150000"/>
              </a:lnSpc>
            </a:pPr>
            <a:r>
              <a:rPr lang="en-US" dirty="0"/>
              <a:t>Breadboard</a:t>
            </a:r>
          </a:p>
          <a:p>
            <a:pPr>
              <a:lnSpc>
                <a:spcPct val="150000"/>
              </a:lnSpc>
            </a:pPr>
            <a:r>
              <a:rPr lang="en-US" dirty="0"/>
              <a:t>Resistor 10k</a:t>
            </a:r>
            <a:r>
              <a:rPr lang="el-GR" dirty="0"/>
              <a:t>Ω</a:t>
            </a:r>
            <a:endParaRPr lang="en-US" dirty="0"/>
          </a:p>
          <a:p>
            <a:pPr>
              <a:lnSpc>
                <a:spcPct val="150000"/>
              </a:lnSpc>
            </a:pPr>
            <a:r>
              <a:rPr lang="en-US" dirty="0"/>
              <a:t>LEDs</a:t>
            </a:r>
          </a:p>
          <a:p>
            <a:pPr>
              <a:lnSpc>
                <a:spcPct val="150000"/>
              </a:lnSpc>
            </a:pPr>
            <a:r>
              <a:rPr lang="en-US" dirty="0"/>
              <a:t>Ultrasonic Sensor </a:t>
            </a:r>
          </a:p>
          <a:p>
            <a:pPr>
              <a:lnSpc>
                <a:spcPct val="150000"/>
              </a:lnSpc>
            </a:pPr>
            <a:r>
              <a:rPr lang="en-US" dirty="0"/>
              <a:t>Active Buzzer</a:t>
            </a:r>
          </a:p>
          <a:p>
            <a:pPr>
              <a:lnSpc>
                <a:spcPct val="150000"/>
              </a:lnSpc>
            </a:pPr>
            <a:r>
              <a:rPr lang="en-US" dirty="0"/>
              <a:t>Photoresistor</a:t>
            </a:r>
          </a:p>
          <a:p>
            <a:pPr>
              <a:lnSpc>
                <a:spcPct val="150000"/>
              </a:lnSpc>
            </a:pPr>
            <a:r>
              <a:rPr lang="en-US"/>
              <a:t>Wires</a:t>
            </a:r>
            <a:endParaRPr lang="en-US" dirty="0"/>
          </a:p>
        </p:txBody>
      </p:sp>
      <p:pic>
        <p:nvPicPr>
          <p:cNvPr id="3" name="Content Placeholder 2" descr="A computer screen shot of a computer&#10;&#10;Description automatically generated">
            <a:extLst>
              <a:ext uri="{FF2B5EF4-FFF2-40B4-BE49-F238E27FC236}">
                <a16:creationId xmlns:a16="http://schemas.microsoft.com/office/drawing/2014/main" id="{D0CFD7C7-F25E-821F-DC10-9CF729D9C25F}"/>
              </a:ext>
            </a:extLst>
          </p:cNvPr>
          <p:cNvPicPr>
            <a:picLocks noGrp="1" noChangeAspect="1"/>
          </p:cNvPicPr>
          <p:nvPr>
            <p:ph sz="half" idx="2"/>
          </p:nvPr>
        </p:nvPicPr>
        <p:blipFill>
          <a:blip r:embed="rId2"/>
          <a:srcRect t="7895" r="24374" b="1261"/>
          <a:stretch/>
        </p:blipFill>
        <p:spPr>
          <a:xfrm>
            <a:off x="3367664" y="1443786"/>
            <a:ext cx="7549079" cy="5225830"/>
          </a:xfrm>
        </p:spPr>
      </p:pic>
    </p:spTree>
    <p:extLst>
      <p:ext uri="{BB962C8B-B14F-4D97-AF65-F5344CB8AC3E}">
        <p14:creationId xmlns:p14="http://schemas.microsoft.com/office/powerpoint/2010/main" val="13992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a:t>Circuit with red LED on (</a:t>
            </a:r>
            <a:r>
              <a:rPr lang="en-US" sz="4400" dirty="0"/>
              <a:t>picture)</a:t>
            </a:r>
          </a:p>
        </p:txBody>
      </p:sp>
      <p:pic>
        <p:nvPicPr>
          <p:cNvPr id="4" name="Content Placeholder 3" descr="A computer screen shot of a computer program&#10;&#10;Description automatically generated">
            <a:extLst>
              <a:ext uri="{FF2B5EF4-FFF2-40B4-BE49-F238E27FC236}">
                <a16:creationId xmlns:a16="http://schemas.microsoft.com/office/drawing/2014/main" id="{73DCF11C-A28B-68AB-6F9B-E186C3AB52D2}"/>
              </a:ext>
            </a:extLst>
          </p:cNvPr>
          <p:cNvPicPr>
            <a:picLocks noGrp="1" noChangeAspect="1"/>
          </p:cNvPicPr>
          <p:nvPr>
            <p:ph idx="1"/>
          </p:nvPr>
        </p:nvPicPr>
        <p:blipFill>
          <a:blip r:embed="rId2"/>
          <a:srcRect l="12421" t="7742" r="12632" b="-3387"/>
          <a:stretch/>
        </p:blipFill>
        <p:spPr>
          <a:xfrm>
            <a:off x="1101748" y="1682172"/>
            <a:ext cx="9151141" cy="5112745"/>
          </a:xfrm>
        </p:spPr>
      </p:pic>
    </p:spTree>
    <p:extLst>
      <p:ext uri="{BB962C8B-B14F-4D97-AF65-F5344CB8AC3E}">
        <p14:creationId xmlns:p14="http://schemas.microsoft.com/office/powerpoint/2010/main" val="343247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4" name="Content Placeholder 3" descr="A computer screen shot of a computer program&#10;&#10;Description automatically generated">
            <a:extLst>
              <a:ext uri="{FF2B5EF4-FFF2-40B4-BE49-F238E27FC236}">
                <a16:creationId xmlns:a16="http://schemas.microsoft.com/office/drawing/2014/main" id="{CFEBCAE6-FF38-FA3A-6BB1-2A591D8756BF}"/>
              </a:ext>
            </a:extLst>
          </p:cNvPr>
          <p:cNvPicPr>
            <a:picLocks noGrp="1" noChangeAspect="1"/>
          </p:cNvPicPr>
          <p:nvPr>
            <p:ph idx="1"/>
          </p:nvPr>
        </p:nvPicPr>
        <p:blipFill>
          <a:blip r:embed="rId2"/>
          <a:srcRect l="13176" r="11529" b="-6723"/>
          <a:stretch/>
        </p:blipFill>
        <p:spPr>
          <a:xfrm>
            <a:off x="1337096" y="1927360"/>
            <a:ext cx="9535745" cy="4608426"/>
          </a:xfrm>
        </p:spPr>
      </p:pic>
    </p:spTree>
    <p:extLst>
      <p:ext uri="{BB962C8B-B14F-4D97-AF65-F5344CB8AC3E}">
        <p14:creationId xmlns:p14="http://schemas.microsoft.com/office/powerpoint/2010/main" val="1521774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317</Words>
  <Application>Microsoft Office PowerPoint</Application>
  <PresentationFormat>Widescreen</PresentationFormat>
  <Paragraphs>33</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office theme</vt:lpstr>
      <vt:lpstr>Office Theme</vt:lpstr>
      <vt:lpstr>Arduino project using Tinker Cad </vt:lpstr>
      <vt:lpstr>Introduction</vt:lpstr>
      <vt:lpstr>CEIS101 Module 2</vt:lpstr>
      <vt:lpstr>Circuit (Screenshot)</vt:lpstr>
      <vt:lpstr>Code (Screenshot)</vt:lpstr>
      <vt:lpstr>CEIS101 Module 3</vt:lpstr>
      <vt:lpstr>Organization of Project Components (picture)</vt:lpstr>
      <vt:lpstr>Circuit with red LED on (picture)</vt:lpstr>
      <vt:lpstr>Serial Monitor (screenshot)</vt:lpstr>
      <vt:lpstr>CEIS101 Module 4</vt:lpstr>
      <vt:lpstr>Circuit of door closed with Green LED ON (picture)</vt:lpstr>
      <vt:lpstr>Circuit of door open with Green LED OFF (picture)</vt:lpstr>
      <vt:lpstr>Arduino Code (screenshot)</vt:lpstr>
      <vt:lpstr>Serial Monitor (screenshot)</vt:lpstr>
      <vt:lpstr>CEIS101 Module 5</vt:lpstr>
      <vt:lpstr>Circuit with green LED on (picture)</vt:lpstr>
      <vt:lpstr>Circuit with yellow LED on (picture)</vt:lpstr>
      <vt:lpstr>Circuit with red LED on (picture)</vt:lpstr>
      <vt:lpstr>Arduino Code (screenshot)</vt:lpstr>
      <vt:lpstr>Plot of data (graph from Excel)</vt:lpstr>
      <vt:lpstr>CEIS101 Module 6</vt:lpstr>
      <vt:lpstr>Circuit with automated LED off (picture)</vt:lpstr>
      <vt:lpstr>Circuit with automated LED on (picture)</vt:lpstr>
      <vt:lpstr>Arduino Code (screenshot)</vt:lpstr>
      <vt:lpstr>Serial Monitor (screenshot)</vt:lpstr>
      <vt:lpstr>Challenges/Lessons Learned </vt:lpstr>
      <vt:lpstr>Career Skills</vt:lpstr>
      <vt:lpstr>Conclusion</vt:lpstr>
      <vt:lpstr>References</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Yamak Congress, Didem</cp:lastModifiedBy>
  <cp:revision>240</cp:revision>
  <dcterms:created xsi:type="dcterms:W3CDTF">2022-05-26T18:48:27Z</dcterms:created>
  <dcterms:modified xsi:type="dcterms:W3CDTF">2024-12-16T23:46:36Z</dcterms:modified>
  <cp:category>CEIS</cp:category>
</cp:coreProperties>
</file>